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y="6858000" cx="12192000"/>
  <p:notesSz cx="6858000" cy="9144000"/>
  <p:embeddedFontLst>
    <p:embeddedFont>
      <p:font typeface="Passion One"/>
      <p:regular r:id="rId20"/>
      <p:bold r:id="rId21"/>
    </p:embeddedFont>
    <p:embeddedFont>
      <p:font typeface="Arial Black"/>
      <p:regular r:id="rId22"/>
    </p:embeddedFont>
    <p:embeddedFont>
      <p:font typeface="Open Sans Light"/>
      <p:regular r:id="rId23"/>
      <p:bold r:id="rId24"/>
      <p:italic r:id="rId25"/>
      <p:boldItalic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7" roundtripDataSignature="AMtx7mhcMYQMQtiTy1SFRWgZEQftadZGg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assionOne-regular.fntdata"/><Relationship Id="rId22" Type="http://schemas.openxmlformats.org/officeDocument/2006/relationships/font" Target="fonts/ArialBlack-regular.fntdata"/><Relationship Id="rId21" Type="http://schemas.openxmlformats.org/officeDocument/2006/relationships/font" Target="fonts/PassionOne-bold.fntdata"/><Relationship Id="rId24" Type="http://schemas.openxmlformats.org/officeDocument/2006/relationships/font" Target="fonts/OpenSansLight-bold.fntdata"/><Relationship Id="rId23" Type="http://schemas.openxmlformats.org/officeDocument/2006/relationships/font" Target="fonts/OpenSansLight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OpenSansLight-boldItalic.fntdata"/><Relationship Id="rId25" Type="http://schemas.openxmlformats.org/officeDocument/2006/relationships/font" Target="fonts/OpenSansLight-italic.fntdata"/><Relationship Id="rId27" Type="http://customschemas.google.com/relationships/presentationmetadata" Target="meta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nl-N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8" name="Google Shape;88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0" name="Google Shape;180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open source</a:t>
            </a:r>
            <a:endParaRPr/>
          </a:p>
        </p:txBody>
      </p:sp>
      <p:sp>
        <p:nvSpPr>
          <p:cNvPr id="186" name="Google Shape;186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1229829802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1229829802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g31229829802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1" name="Google Shape;201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8" name="Google Shape;208;p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9" name="Google Shape;209;p1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5" name="Google Shape;215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6" name="Google Shape;216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" name="Google Shape;94;p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5" name="Google Shape;95;p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" name="Google Shape;103;p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4" name="Google Shape;104;p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6" name="Google Shape;116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7" name="Google Shape;127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4" name="Google Shape;134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5" name="Google Shape;135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9" name="Google Shape;149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Frank's 15 reasons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nl-NL"/>
              <a:t>Manage neclegted forests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nl-NL"/>
              <a:t>ecological and cultural historical value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nl-NL"/>
              <a:t>Free exercise/sporting school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nl-NL"/>
              <a:t>Billions of trees transplanted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nl-NL"/>
              <a:t>Donate for free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nl-NL"/>
              <a:t>Concern to positive energy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nl-NL"/>
              <a:t>Improve biodiversity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nl-NL"/>
              <a:t>Ecological solution to ecological problem 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nl-NL"/>
              <a:t>Supplement in sufficient tree nursery production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nl-NL"/>
              <a:t>1 kg wood is 2 kg co2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nl-NL"/>
              <a:t>We gain 10 years with saplings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nl-NL"/>
              <a:t>We gain 50-100 years for energy transition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nl-NL"/>
              <a:t>Unifying concept for </a:t>
            </a:r>
            <a:r>
              <a:rPr lang="nl-NL"/>
              <a:t>mankind</a:t>
            </a:r>
            <a:endParaRPr/>
          </a:p>
          <a:p>
            <a:pPr indent="-1524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50" name="Google Shape;150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Arboplanificateur : on crée un compte en tant que lieu de récolte, lieu d’accueil d’arbres, ou lieu de plantation et on peut organiser soi-même des événements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orga local via plateforme</a:t>
            </a:r>
            <a:endParaRPr/>
          </a:p>
        </p:txBody>
      </p:sp>
      <p:sp>
        <p:nvSpPr>
          <p:cNvPr id="165" name="Google Shape;165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3" name="Google Shape;173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6"/>
          <p:cNvSpPr txBox="1"/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6"/>
          <p:cNvSpPr txBox="1"/>
          <p:nvPr>
            <p:ph idx="1" type="body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4B2A8"/>
              </a:buClr>
              <a:buSzPts val="2400"/>
              <a:buChar char="•"/>
              <a:defRPr/>
            </a:lvl1pPr>
            <a:lvl2pPr indent="-355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4B2A8"/>
              </a:buClr>
              <a:buSzPts val="20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4B2A8"/>
              </a:buClr>
              <a:buSzPts val="1800"/>
              <a:buChar char="•"/>
              <a:defRPr/>
            </a:lvl3pPr>
            <a:lvl4pPr indent="-3302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4B2A8"/>
              </a:buClr>
              <a:buSzPts val="1600"/>
              <a:buChar char="•"/>
              <a:defRPr/>
            </a:lvl4pPr>
            <a:lvl5pPr indent="-3302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4B2A8"/>
              </a:buClr>
              <a:buSzPts val="16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16"/>
          <p:cNvSpPr txBox="1"/>
          <p:nvPr>
            <p:ph idx="10" type="dt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6"/>
          <p:cNvSpPr txBox="1"/>
          <p:nvPr>
            <p:ph idx="11" type="ftr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6"/>
          <p:cNvSpPr txBox="1"/>
          <p:nvPr>
            <p:ph idx="12" type="sldNum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5"/>
          <p:cNvSpPr txBox="1"/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5"/>
          <p:cNvSpPr txBox="1"/>
          <p:nvPr>
            <p:ph idx="1" type="body"/>
          </p:nvPr>
        </p:nvSpPr>
        <p:spPr>
          <a:xfrm rot="5400000">
            <a:off x="4083788" y="-931234"/>
            <a:ext cx="4024424" cy="99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40"/>
              <a:buChar char="•"/>
              <a:defRPr/>
            </a:lvl1pPr>
            <a:lvl2pPr indent="-32004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40"/>
              <a:buChar char="•"/>
              <a:defRPr/>
            </a:lvl2pPr>
            <a:lvl3pPr indent="-320039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40"/>
              <a:buChar char="•"/>
              <a:defRPr/>
            </a:lvl3pPr>
            <a:lvl4pPr indent="-320039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40"/>
              <a:buChar char="•"/>
              <a:defRPr/>
            </a:lvl4pPr>
            <a:lvl5pPr indent="-320039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4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5"/>
          <p:cNvSpPr txBox="1"/>
          <p:nvPr>
            <p:ph idx="10" type="dt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5"/>
          <p:cNvSpPr txBox="1"/>
          <p:nvPr>
            <p:ph idx="11" type="ftr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5"/>
          <p:cNvSpPr txBox="1"/>
          <p:nvPr>
            <p:ph idx="12" type="sldNum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6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6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40"/>
              <a:buChar char="•"/>
              <a:defRPr/>
            </a:lvl1pPr>
            <a:lvl2pPr indent="-32004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40"/>
              <a:buChar char="•"/>
              <a:defRPr/>
            </a:lvl2pPr>
            <a:lvl3pPr indent="-320039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40"/>
              <a:buChar char="•"/>
              <a:defRPr/>
            </a:lvl3pPr>
            <a:lvl4pPr indent="-320039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40"/>
              <a:buChar char="•"/>
              <a:defRPr/>
            </a:lvl4pPr>
            <a:lvl5pPr indent="-320039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4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26"/>
          <p:cNvSpPr txBox="1"/>
          <p:nvPr>
            <p:ph idx="10" type="dt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26"/>
          <p:cNvSpPr txBox="1"/>
          <p:nvPr>
            <p:ph idx="11" type="ftr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26"/>
          <p:cNvSpPr txBox="1"/>
          <p:nvPr>
            <p:ph idx="12" type="sldNum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7"/>
          <p:cNvSpPr txBox="1"/>
          <p:nvPr>
            <p:ph type="ctrTitle"/>
          </p:nvPr>
        </p:nvSpPr>
        <p:spPr>
          <a:xfrm>
            <a:off x="1524000" y="1122363"/>
            <a:ext cx="9144000" cy="302530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600"/>
              <a:buFont typeface="Impact"/>
              <a:buNone/>
              <a:defRPr sz="6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7"/>
          <p:cNvSpPr txBox="1"/>
          <p:nvPr>
            <p:ph idx="1" type="subTitle"/>
          </p:nvPr>
        </p:nvSpPr>
        <p:spPr>
          <a:xfrm>
            <a:off x="1524000" y="4386729"/>
            <a:ext cx="9144000" cy="11355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40"/>
              <a:buNone/>
              <a:defRPr b="1" sz="1800" cap="none"/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4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8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8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6" name="Google Shape;26;p17"/>
          <p:cNvSpPr txBox="1"/>
          <p:nvPr>
            <p:ph idx="10" type="dt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7"/>
          <p:cNvSpPr txBox="1"/>
          <p:nvPr>
            <p:ph idx="11" type="ftr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7"/>
          <p:cNvSpPr txBox="1"/>
          <p:nvPr>
            <p:ph idx="12" type="sldNum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Impact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92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44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8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8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2" name="Google Shape;32;p18"/>
          <p:cNvSpPr txBox="1"/>
          <p:nvPr>
            <p:ph idx="10" type="dt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8"/>
          <p:cNvSpPr txBox="1"/>
          <p:nvPr>
            <p:ph idx="11" type="ftr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8"/>
          <p:cNvSpPr txBox="1"/>
          <p:nvPr>
            <p:ph idx="12" type="sldNum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9"/>
          <p:cNvSpPr txBox="1"/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19"/>
          <p:cNvSpPr txBox="1"/>
          <p:nvPr>
            <p:ph idx="1" type="body"/>
          </p:nvPr>
        </p:nvSpPr>
        <p:spPr>
          <a:xfrm>
            <a:off x="838200" y="1924493"/>
            <a:ext cx="5181600" cy="42524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40"/>
              <a:buChar char="•"/>
              <a:defRPr/>
            </a:lvl1pPr>
            <a:lvl2pPr indent="-32004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40"/>
              <a:buChar char="•"/>
              <a:defRPr/>
            </a:lvl2pPr>
            <a:lvl3pPr indent="-320039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40"/>
              <a:buChar char="•"/>
              <a:defRPr/>
            </a:lvl3pPr>
            <a:lvl4pPr indent="-320039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40"/>
              <a:buChar char="•"/>
              <a:defRPr/>
            </a:lvl4pPr>
            <a:lvl5pPr indent="-320039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4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" name="Google Shape;38;p19"/>
          <p:cNvSpPr txBox="1"/>
          <p:nvPr>
            <p:ph idx="2" type="body"/>
          </p:nvPr>
        </p:nvSpPr>
        <p:spPr>
          <a:xfrm>
            <a:off x="6172200" y="1924493"/>
            <a:ext cx="5181600" cy="42524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40"/>
              <a:buChar char="•"/>
              <a:defRPr/>
            </a:lvl1pPr>
            <a:lvl2pPr indent="-32004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40"/>
              <a:buChar char="•"/>
              <a:defRPr/>
            </a:lvl2pPr>
            <a:lvl3pPr indent="-320039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40"/>
              <a:buChar char="•"/>
              <a:defRPr/>
            </a:lvl3pPr>
            <a:lvl4pPr indent="-320039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40"/>
              <a:buChar char="•"/>
              <a:defRPr/>
            </a:lvl4pPr>
            <a:lvl5pPr indent="-320039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4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" name="Google Shape;39;p19"/>
          <p:cNvSpPr txBox="1"/>
          <p:nvPr>
            <p:ph idx="10" type="dt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19"/>
          <p:cNvSpPr txBox="1"/>
          <p:nvPr>
            <p:ph idx="11" type="ftr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19"/>
          <p:cNvSpPr txBox="1"/>
          <p:nvPr>
            <p:ph idx="12" type="sldNum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0"/>
          <p:cNvSpPr txBox="1"/>
          <p:nvPr>
            <p:ph idx="1" type="body"/>
          </p:nvPr>
        </p:nvSpPr>
        <p:spPr>
          <a:xfrm>
            <a:off x="839788" y="1734325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2000" cap="none"/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4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8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8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0"/>
          <p:cNvSpPr txBox="1"/>
          <p:nvPr>
            <p:ph idx="2" type="body"/>
          </p:nvPr>
        </p:nvSpPr>
        <p:spPr>
          <a:xfrm>
            <a:off x="839788" y="2558237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40"/>
              <a:buChar char="•"/>
              <a:defRPr/>
            </a:lvl1pPr>
            <a:lvl2pPr indent="-32004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40"/>
              <a:buChar char="•"/>
              <a:defRPr/>
            </a:lvl2pPr>
            <a:lvl3pPr indent="-320039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40"/>
              <a:buChar char="•"/>
              <a:defRPr/>
            </a:lvl3pPr>
            <a:lvl4pPr indent="-320039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40"/>
              <a:buChar char="•"/>
              <a:defRPr/>
            </a:lvl4pPr>
            <a:lvl5pPr indent="-320039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4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20"/>
          <p:cNvSpPr txBox="1"/>
          <p:nvPr>
            <p:ph idx="3" type="body"/>
          </p:nvPr>
        </p:nvSpPr>
        <p:spPr>
          <a:xfrm>
            <a:off x="6172200" y="1734325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2000" cap="none"/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4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8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8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20"/>
          <p:cNvSpPr txBox="1"/>
          <p:nvPr>
            <p:ph idx="4" type="body"/>
          </p:nvPr>
        </p:nvSpPr>
        <p:spPr>
          <a:xfrm>
            <a:off x="6172200" y="2558237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40"/>
              <a:buChar char="•"/>
              <a:defRPr/>
            </a:lvl1pPr>
            <a:lvl2pPr indent="-32004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40"/>
              <a:buChar char="•"/>
              <a:defRPr/>
            </a:lvl2pPr>
            <a:lvl3pPr indent="-320039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40"/>
              <a:buChar char="•"/>
              <a:defRPr/>
            </a:lvl3pPr>
            <a:lvl4pPr indent="-320039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40"/>
              <a:buChar char="•"/>
              <a:defRPr/>
            </a:lvl4pPr>
            <a:lvl5pPr indent="-320039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4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20"/>
          <p:cNvSpPr txBox="1"/>
          <p:nvPr>
            <p:ph idx="10" type="dt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0"/>
          <p:cNvSpPr txBox="1"/>
          <p:nvPr>
            <p:ph idx="11" type="ftr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20"/>
          <p:cNvSpPr txBox="1"/>
          <p:nvPr>
            <p:ph idx="12" type="sldNum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1"/>
          <p:cNvSpPr txBox="1"/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1"/>
          <p:cNvSpPr txBox="1"/>
          <p:nvPr>
            <p:ph idx="10" type="dt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21"/>
          <p:cNvSpPr txBox="1"/>
          <p:nvPr>
            <p:ph idx="11" type="ftr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21"/>
          <p:cNvSpPr txBox="1"/>
          <p:nvPr>
            <p:ph idx="12" type="sldNum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2"/>
          <p:cNvSpPr txBox="1"/>
          <p:nvPr>
            <p:ph idx="10" type="dt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22"/>
          <p:cNvSpPr txBox="1"/>
          <p:nvPr>
            <p:ph idx="11" type="ftr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2"/>
          <p:cNvSpPr txBox="1"/>
          <p:nvPr>
            <p:ph idx="12" type="sldNum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Impact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23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9116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60"/>
              <a:buChar char="•"/>
              <a:defRPr sz="3200"/>
            </a:lvl1pPr>
            <a:lvl2pPr indent="-37084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240"/>
              <a:buChar char="•"/>
              <a:defRPr sz="2800"/>
            </a:lvl2pPr>
            <a:lvl3pPr indent="-350519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920"/>
              <a:buChar char="•"/>
              <a:defRPr sz="2400"/>
            </a:lvl3pPr>
            <a:lvl4pPr indent="-3302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2000"/>
            </a:lvl4pPr>
            <a:lvl5pPr indent="-3302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3" name="Google Shape;63;p23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280"/>
              <a:buNone/>
              <a:defRPr sz="1600"/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20"/>
              <a:buNone/>
              <a:defRPr sz="1400"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60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1000"/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4" name="Google Shape;64;p23"/>
          <p:cNvSpPr txBox="1"/>
          <p:nvPr>
            <p:ph idx="10" type="dt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23"/>
          <p:cNvSpPr txBox="1"/>
          <p:nvPr>
            <p:ph idx="11" type="ftr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3"/>
          <p:cNvSpPr txBox="1"/>
          <p:nvPr>
            <p:ph idx="12" type="sldNum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Impact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24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24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280"/>
              <a:buNone/>
              <a:defRPr sz="1600"/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20"/>
              <a:buNone/>
              <a:defRPr sz="1400"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60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1000"/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1" name="Google Shape;71;p24"/>
          <p:cNvSpPr txBox="1"/>
          <p:nvPr>
            <p:ph idx="10" type="dt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4"/>
          <p:cNvSpPr txBox="1"/>
          <p:nvPr>
            <p:ph idx="11" type="ftr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4"/>
          <p:cNvSpPr txBox="1"/>
          <p:nvPr>
            <p:ph idx="12" type="sldNum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1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-2500817" y="-1385246"/>
            <a:ext cx="14745627" cy="832513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5"/>
          <p:cNvSpPr txBox="1"/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Impact"/>
              <a:buNone/>
              <a:defRPr b="0" i="0" sz="4400" u="none" cap="none" strike="noStrik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5"/>
          <p:cNvSpPr txBox="1"/>
          <p:nvPr>
            <p:ph idx="1" type="body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052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92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0039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4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988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8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9879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8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13" name="Google Shape;13;p15"/>
          <p:cNvSpPr txBox="1"/>
          <p:nvPr>
            <p:ph idx="10" type="dt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14" name="Google Shape;14;p15"/>
          <p:cNvSpPr txBox="1"/>
          <p:nvPr>
            <p:ph idx="11" type="ftr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15" name="Google Shape;15;p15"/>
          <p:cNvSpPr txBox="1"/>
          <p:nvPr>
            <p:ph idx="12" type="sldNum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pic>
        <p:nvPicPr>
          <p:cNvPr descr="Afbeelding met tekst, Graphics, Lettertype, grafische vormgeving&#10;&#10;Automatisch gegenereerde beschrijving" id="16" name="Google Shape;16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670766" y="6161707"/>
            <a:ext cx="2246811" cy="364672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png"/><Relationship Id="rId4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Relationship Id="rId4" Type="http://schemas.openxmlformats.org/officeDocument/2006/relationships/image" Target="../media/image3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4.png"/><Relationship Id="rId4" Type="http://schemas.openxmlformats.org/officeDocument/2006/relationships/hyperlink" Target="http://www.viteplusdarbres.fr" TargetMode="External"/><Relationship Id="rId5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Relationship Id="rId4" Type="http://schemas.openxmlformats.org/officeDocument/2006/relationships/image" Target="../media/image31.png"/><Relationship Id="rId5" Type="http://schemas.openxmlformats.org/officeDocument/2006/relationships/image" Target="../media/image27.png"/><Relationship Id="rId6" Type="http://schemas.openxmlformats.org/officeDocument/2006/relationships/image" Target="../media/image16.png"/><Relationship Id="rId7" Type="http://schemas.openxmlformats.org/officeDocument/2006/relationships/image" Target="../media/image9.png"/><Relationship Id="rId8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Relationship Id="rId4" Type="http://schemas.openxmlformats.org/officeDocument/2006/relationships/image" Target="../media/image15.jpg"/><Relationship Id="rId5" Type="http://schemas.openxmlformats.org/officeDocument/2006/relationships/image" Target="../media/image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g"/><Relationship Id="rId4" Type="http://schemas.openxmlformats.org/officeDocument/2006/relationships/image" Target="../media/image2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g"/><Relationship Id="rId4" Type="http://schemas.openxmlformats.org/officeDocument/2006/relationships/image" Target="../media/image9.png"/><Relationship Id="rId5" Type="http://schemas.openxmlformats.org/officeDocument/2006/relationships/image" Target="../media/image6.png"/><Relationship Id="rId6" Type="http://schemas.openxmlformats.org/officeDocument/2006/relationships/image" Target="../media/image23.png"/><Relationship Id="rId7" Type="http://schemas.openxmlformats.org/officeDocument/2006/relationships/image" Target="../media/image2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Relationship Id="rId4" Type="http://schemas.openxmlformats.org/officeDocument/2006/relationships/image" Target="../media/image5.png"/><Relationship Id="rId5" Type="http://schemas.openxmlformats.org/officeDocument/2006/relationships/image" Target="../media/image22.png"/><Relationship Id="rId6" Type="http://schemas.openxmlformats.org/officeDocument/2006/relationships/image" Target="../media/image17.png"/><Relationship Id="rId7" Type="http://schemas.openxmlformats.org/officeDocument/2006/relationships/image" Target="../media/image19.png"/><Relationship Id="rId8" Type="http://schemas.openxmlformats.org/officeDocument/2006/relationships/image" Target="../media/image3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fbeelding met persoon, kleding, buitenshuis, boom&#10;&#10;Automatisch gegenereerde beschrijving" id="90" name="Google Shape;90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02938" y="2456625"/>
            <a:ext cx="9786127" cy="125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0"/>
          <p:cNvSpPr txBox="1"/>
          <p:nvPr/>
        </p:nvSpPr>
        <p:spPr>
          <a:xfrm>
            <a:off x="837400" y="1841700"/>
            <a:ext cx="8026800" cy="43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B2A8"/>
              </a:buClr>
              <a:buSzPts val="2600"/>
              <a:buFont typeface="Arial"/>
              <a:buChar char="•"/>
            </a:pPr>
            <a:r>
              <a:rPr b="0" i="0" lang="nl-NL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Crée le lien entre les bénévoles, les planteurs d’arbres et les évènements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4B2A8"/>
              </a:buClr>
              <a:buSzPts val="2600"/>
              <a:buFont typeface="Arial"/>
              <a:buChar char="•"/>
            </a:pPr>
            <a:r>
              <a:rPr b="0" i="0" lang="nl-NL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Facilite l’enregistrement et le suivi des plants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4B2A8"/>
              </a:buClr>
              <a:buSzPts val="2600"/>
              <a:buFont typeface="Arial"/>
              <a:buChar char="•"/>
            </a:pPr>
            <a:r>
              <a:rPr b="0" i="0" lang="nl-NL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Permet la quantification du projet</a:t>
            </a:r>
            <a:endParaRPr b="0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4B2A8"/>
              </a:buClr>
              <a:buSzPts val="2600"/>
              <a:buFont typeface="Arial"/>
              <a:buChar char="•"/>
            </a:pPr>
            <a:r>
              <a:rPr b="0" i="0" lang="nl-NL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Création de données et de cartes intégrées pour un usage externe</a:t>
            </a:r>
            <a:endParaRPr b="0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4B2A8"/>
              </a:buClr>
              <a:buSzPts val="2600"/>
              <a:buFont typeface="Arial"/>
              <a:buChar char="•"/>
            </a:pPr>
            <a:r>
              <a:rPr b="0" i="0" lang="nl-NL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Informe les bénévoles des évènements à venir 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4B2A8"/>
              </a:buClr>
              <a:buSzPts val="2600"/>
              <a:buFont typeface="Arial"/>
              <a:buChar char="•"/>
            </a:pPr>
            <a:r>
              <a:rPr b="0" i="0" lang="nl-NL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Existe aussi en forme d’application mobile</a:t>
            </a:r>
            <a:endParaRPr b="0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41300" lvl="1" marL="8001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4B2A8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10"/>
          <p:cNvSpPr txBox="1"/>
          <p:nvPr/>
        </p:nvSpPr>
        <p:spPr>
          <a:xfrm>
            <a:off x="640803" y="132944"/>
            <a:ext cx="5902841" cy="13821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B2A8"/>
              </a:buClr>
              <a:buSzPts val="4400"/>
              <a:buFont typeface="Impact"/>
              <a:buNone/>
            </a:pPr>
            <a:r>
              <a:rPr b="0" i="0" lang="nl-NL" sz="4400" u="none" cap="none" strike="noStrike">
                <a:solidFill>
                  <a:srgbClr val="14B2A8"/>
                </a:solidFill>
                <a:latin typeface="Impact"/>
                <a:ea typeface="Impact"/>
                <a:cs typeface="Impact"/>
                <a:sym typeface="Impact"/>
              </a:rPr>
              <a:t>L’Arboplanificateur</a:t>
            </a:r>
            <a:endParaRPr b="0" i="0" sz="6600" u="none" cap="none" strike="noStrike">
              <a:solidFill>
                <a:schemeClr val="dk2"/>
              </a:solidFill>
              <a:latin typeface="Passion One"/>
              <a:ea typeface="Passion One"/>
              <a:cs typeface="Passion One"/>
              <a:sym typeface="Passion One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1"/>
          <p:cNvSpPr txBox="1"/>
          <p:nvPr/>
        </p:nvSpPr>
        <p:spPr>
          <a:xfrm>
            <a:off x="640803" y="132944"/>
            <a:ext cx="5902841" cy="13821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B2A8"/>
              </a:buClr>
              <a:buSzPts val="4400"/>
              <a:buFont typeface="Impact"/>
              <a:buNone/>
            </a:pPr>
            <a:r>
              <a:rPr b="0" i="0" lang="nl-NL" sz="4400" u="none" cap="none" strike="noStrike">
                <a:solidFill>
                  <a:srgbClr val="14B2A8"/>
                </a:solidFill>
                <a:latin typeface="Impact"/>
                <a:ea typeface="Impact"/>
                <a:cs typeface="Impact"/>
                <a:sym typeface="Impact"/>
              </a:rPr>
              <a:t>L’</a:t>
            </a:r>
            <a:r>
              <a:rPr lang="nl-NL" sz="4400">
                <a:solidFill>
                  <a:srgbClr val="14B2A8"/>
                </a:solidFill>
                <a:latin typeface="Impact"/>
                <a:ea typeface="Impact"/>
                <a:cs typeface="Impact"/>
                <a:sym typeface="Impact"/>
              </a:rPr>
              <a:t>a</a:t>
            </a:r>
            <a:r>
              <a:rPr b="0" i="0" lang="nl-NL" sz="4400" u="none" cap="none" strike="noStrike">
                <a:solidFill>
                  <a:srgbClr val="14B2A8"/>
                </a:solidFill>
                <a:latin typeface="Impact"/>
                <a:ea typeface="Impact"/>
                <a:cs typeface="Impact"/>
                <a:sym typeface="Impact"/>
              </a:rPr>
              <a:t>pplication - un outil tout-terrain</a:t>
            </a:r>
            <a:endParaRPr b="0" i="0" sz="6600" u="none" cap="none" strike="noStrike">
              <a:solidFill>
                <a:schemeClr val="dk2"/>
              </a:solidFill>
              <a:latin typeface="Passion One"/>
              <a:ea typeface="Passion One"/>
              <a:cs typeface="Passion One"/>
              <a:sym typeface="Passion One"/>
            </a:endParaRPr>
          </a:p>
        </p:txBody>
      </p:sp>
      <p:pic>
        <p:nvPicPr>
          <p:cNvPr descr="Afbeelding met tekst, Mobiele telefoon, Mobiel apparaat, Draagbaar communicatietoestel&#10;&#10;Automatisch gegenereerde beschrijving" id="189" name="Google Shape;189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15260" y="1427540"/>
            <a:ext cx="9232902" cy="4638911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11"/>
          <p:cNvSpPr/>
          <p:nvPr/>
        </p:nvSpPr>
        <p:spPr>
          <a:xfrm>
            <a:off x="3551893" y="3179699"/>
            <a:ext cx="1446331" cy="295893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descr="Afbeelding met tekst, Graphics, Lettertype, grafische vormgeving&#10;&#10;Automatisch gegenereerde beschrijving" id="191" name="Google Shape;191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90052" y="3220030"/>
            <a:ext cx="1367543" cy="2075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1229829802_0_0"/>
          <p:cNvSpPr txBox="1"/>
          <p:nvPr>
            <p:ph type="title"/>
          </p:nvPr>
        </p:nvSpPr>
        <p:spPr>
          <a:xfrm>
            <a:off x="1143000" y="521651"/>
            <a:ext cx="9906000" cy="1382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>
                <a:solidFill>
                  <a:srgbClr val="14B2A8"/>
                </a:solidFill>
              </a:rPr>
              <a:t>Rejoignez le mouvement ! </a:t>
            </a:r>
            <a:endParaRPr>
              <a:solidFill>
                <a:srgbClr val="14B2A8"/>
              </a:solidFill>
            </a:endParaRPr>
          </a:p>
        </p:txBody>
      </p:sp>
      <p:sp>
        <p:nvSpPr>
          <p:cNvPr id="198" name="Google Shape;198;g31229829802_0_0"/>
          <p:cNvSpPr txBox="1"/>
          <p:nvPr>
            <p:ph idx="1" type="body"/>
          </p:nvPr>
        </p:nvSpPr>
        <p:spPr>
          <a:xfrm>
            <a:off x="1143000" y="2009554"/>
            <a:ext cx="9906000" cy="402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➔"/>
            </a:pPr>
            <a:r>
              <a:rPr lang="nl-NL"/>
              <a:t>Former une équipe de récolte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➔"/>
            </a:pPr>
            <a:r>
              <a:rPr lang="nl-NL"/>
              <a:t>Guider les journées de récolte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➔"/>
            </a:pPr>
            <a:r>
              <a:rPr lang="nl-NL"/>
              <a:t>Gérer l’accueil des arbres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➔"/>
            </a:pPr>
            <a:r>
              <a:rPr lang="nl-NL"/>
              <a:t>Écrire à votre conseil municipal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➔"/>
            </a:pPr>
            <a:r>
              <a:rPr lang="nl-NL"/>
              <a:t>Déplacer les arbres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➔"/>
            </a:pPr>
            <a:r>
              <a:rPr lang="nl-NL"/>
              <a:t>Mobiliser</a:t>
            </a:r>
            <a:r>
              <a:rPr lang="nl-NL"/>
              <a:t> des bénévoles 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➔"/>
            </a:pPr>
            <a:r>
              <a:rPr lang="nl-NL"/>
              <a:t>Fournir un soutien à la communauté (réseaux sociaux, email)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➔"/>
            </a:pPr>
            <a:r>
              <a:rPr b="1" lang="nl-NL"/>
              <a:t>Il y a un role pour chacun : tout le monde a la possibilité de participer !</a:t>
            </a:r>
            <a:endParaRPr b="1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417690" y="-1206807"/>
            <a:ext cx="14745627" cy="8325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12"/>
          <p:cNvSpPr txBox="1"/>
          <p:nvPr>
            <p:ph type="title"/>
          </p:nvPr>
        </p:nvSpPr>
        <p:spPr>
          <a:xfrm>
            <a:off x="1143000" y="2955760"/>
            <a:ext cx="9906000" cy="138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Impact"/>
              <a:buNone/>
            </a:pPr>
            <a:r>
              <a:rPr lang="nl-NL">
                <a:solidFill>
                  <a:schemeClr val="lt1"/>
                </a:solidFill>
              </a:rPr>
              <a:t>Rétablissons ce qui a été perdu</a:t>
            </a:r>
            <a:r>
              <a:rPr lang="nl-NL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 (NL)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3"/>
          <p:cNvSpPr txBox="1"/>
          <p:nvPr>
            <p:ph type="title"/>
          </p:nvPr>
        </p:nvSpPr>
        <p:spPr>
          <a:xfrm>
            <a:off x="1143000" y="802400"/>
            <a:ext cx="10263300" cy="138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nl-NL">
                <a:solidFill>
                  <a:srgbClr val="F49D2E"/>
                </a:solidFill>
              </a:rPr>
              <a:t>Vite Plus d’Arbres et le tissu associatif local</a:t>
            </a:r>
            <a:endParaRPr/>
          </a:p>
        </p:txBody>
      </p:sp>
      <p:sp>
        <p:nvSpPr>
          <p:cNvPr id="212" name="Google Shape;212;p13"/>
          <p:cNvSpPr txBox="1"/>
          <p:nvPr>
            <p:ph idx="1" type="body"/>
          </p:nvPr>
        </p:nvSpPr>
        <p:spPr>
          <a:xfrm>
            <a:off x="1143000" y="2184504"/>
            <a:ext cx="9906000" cy="40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  <a:p>
            <a:pPr indent="-3810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-"/>
            </a:pPr>
            <a:r>
              <a:rPr b="1" lang="nl-NL">
                <a:solidFill>
                  <a:srgbClr val="14B2A8"/>
                </a:solidFill>
              </a:rPr>
              <a:t>L’ancrage du projet au niveau local </a:t>
            </a:r>
            <a:endParaRPr b="1">
              <a:solidFill>
                <a:srgbClr val="14B2A8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-"/>
            </a:pPr>
            <a:r>
              <a:rPr b="1" lang="nl-NL">
                <a:solidFill>
                  <a:srgbClr val="14B2A8"/>
                </a:solidFill>
              </a:rPr>
              <a:t>Utilisation des réseaux existants - pas de concurrence mais une </a:t>
            </a:r>
            <a:r>
              <a:rPr b="1" i="1" lang="nl-NL">
                <a:solidFill>
                  <a:srgbClr val="14B2A8"/>
                </a:solidFill>
              </a:rPr>
              <a:t>collaboration</a:t>
            </a:r>
            <a:endParaRPr b="1" i="1">
              <a:solidFill>
                <a:srgbClr val="14B2A8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4B2A8"/>
              </a:buClr>
              <a:buSzPts val="2400"/>
              <a:buChar char="-"/>
            </a:pPr>
            <a:r>
              <a:rPr b="1" lang="nl-NL">
                <a:solidFill>
                  <a:srgbClr val="14B2A8"/>
                </a:solidFill>
              </a:rPr>
              <a:t>Connaissances écologiques locales</a:t>
            </a:r>
            <a:endParaRPr b="1">
              <a:solidFill>
                <a:srgbClr val="14B2A8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b="1">
              <a:solidFill>
                <a:srgbClr val="14B2A8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fbeelding met gras, buitenshuis, hemel, wolk&#10;&#10;Automatisch gegenereerde beschrijving" id="218" name="Google Shape;218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60529" y="-102413"/>
            <a:ext cx="12552518" cy="7062838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14"/>
          <p:cNvSpPr txBox="1"/>
          <p:nvPr>
            <p:ph type="title"/>
          </p:nvPr>
        </p:nvSpPr>
        <p:spPr>
          <a:xfrm>
            <a:off x="1143000" y="3105151"/>
            <a:ext cx="9906000" cy="138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Impact"/>
              <a:buNone/>
            </a:pPr>
            <a:r>
              <a:rPr lang="nl-NL" sz="96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QUESTIONS ?</a:t>
            </a:r>
            <a:endParaRPr sz="9600">
              <a:solidFill>
                <a:schemeClr val="lt1"/>
              </a:solidFill>
            </a:endParaRPr>
          </a:p>
        </p:txBody>
      </p:sp>
      <p:sp>
        <p:nvSpPr>
          <p:cNvPr id="220" name="Google Shape;220;p14"/>
          <p:cNvSpPr txBox="1"/>
          <p:nvPr/>
        </p:nvSpPr>
        <p:spPr>
          <a:xfrm>
            <a:off x="1143000" y="4757575"/>
            <a:ext cx="5029500" cy="1135500"/>
          </a:xfrm>
          <a:prstGeom prst="rect">
            <a:avLst/>
          </a:prstGeom>
          <a:solidFill>
            <a:srgbClr val="14B2A8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4B2A8"/>
              </a:buClr>
              <a:buSzPct val="100000"/>
              <a:buFont typeface="Arial"/>
              <a:buNone/>
            </a:pPr>
            <a:r>
              <a:rPr b="0" i="0" lang="nl-NL" sz="2400" u="sng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www.viteplusdarbres.fr</a:t>
            </a:r>
            <a:r>
              <a:rPr b="0" i="0" lang="nl-NL" sz="24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endParaRPr b="0" i="0" sz="2400" u="none" cap="none" strike="noStrik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4B2A8"/>
              </a:buClr>
              <a:buSzPct val="100000"/>
              <a:buFont typeface="Arial"/>
              <a:buNone/>
            </a:pPr>
            <a:r>
              <a:rPr b="0" i="0" lang="nl-NL" sz="24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Coordination nationale: </a:t>
            </a:r>
            <a:endParaRPr b="0" i="0" sz="2400" u="none" cap="none" strike="noStrik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4B2A8"/>
              </a:buClr>
              <a:buSzPct val="100000"/>
              <a:buFont typeface="Arial"/>
              <a:buNone/>
            </a:pPr>
            <a:r>
              <a:rPr b="0" i="0" lang="nl-NL" sz="24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Geerte Rietveld +31 6 21 32 32 97</a:t>
            </a:r>
            <a:endParaRPr b="0" i="0" sz="2400" u="none" cap="none" strike="noStrik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21" name="Google Shape;221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45800" y="6163351"/>
            <a:ext cx="4056801" cy="52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2"/>
          <p:cNvPicPr preferRelativeResize="0"/>
          <p:nvPr/>
        </p:nvPicPr>
        <p:blipFill rotWithShape="1">
          <a:blip r:embed="rId3">
            <a:alphaModFix/>
          </a:blip>
          <a:srcRect b="10650" l="3232" r="1912" t="2475"/>
          <a:stretch/>
        </p:blipFill>
        <p:spPr>
          <a:xfrm>
            <a:off x="1442850" y="1556725"/>
            <a:ext cx="8443625" cy="4296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fbeelding met schermopname, Rechthoek, groen&#10;&#10;Automatisch gegenereerde beschrijving" id="98" name="Google Shape;98;p2"/>
          <p:cNvPicPr preferRelativeResize="0"/>
          <p:nvPr/>
        </p:nvPicPr>
        <p:blipFill rotWithShape="1">
          <a:blip r:embed="rId4">
            <a:alphaModFix/>
          </a:blip>
          <a:srcRect b="0" l="1099" r="-1097" t="0"/>
          <a:stretch/>
        </p:blipFill>
        <p:spPr>
          <a:xfrm>
            <a:off x="0" y="-103325"/>
            <a:ext cx="5879400" cy="2337416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"/>
          <p:cNvSpPr txBox="1"/>
          <p:nvPr/>
        </p:nvSpPr>
        <p:spPr>
          <a:xfrm>
            <a:off x="762000" y="1752600"/>
            <a:ext cx="8067300" cy="25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B2A8"/>
              </a:buClr>
              <a:buSzPts val="1900"/>
              <a:buFont typeface="Arial"/>
              <a:buChar char="➡"/>
            </a:pPr>
            <a:r>
              <a:rPr b="1" i="0" lang="nl-NL" sz="1900" u="none" cap="none" strike="noStrike">
                <a:solidFill>
                  <a:srgbClr val="14B2A8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Îlots de fraîcheur</a:t>
            </a:r>
            <a:endParaRPr b="1" i="0" sz="1900" u="none" cap="none" strike="noStrike">
              <a:solidFill>
                <a:srgbClr val="14B2A8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B2A8"/>
              </a:buClr>
              <a:buSzPts val="1900"/>
              <a:buFont typeface="Arial"/>
              <a:buChar char="➡"/>
            </a:pPr>
            <a:r>
              <a:rPr b="1" i="0" lang="nl-NL" sz="1900" u="none" cap="none" strike="noStrike">
                <a:solidFill>
                  <a:srgbClr val="14B2A8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Qualité de vie</a:t>
            </a:r>
            <a:endParaRPr b="1" i="0" sz="1900" u="none" cap="none" strike="noStrike">
              <a:solidFill>
                <a:srgbClr val="14B2A8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B2A8"/>
              </a:buClr>
              <a:buSzPts val="1900"/>
              <a:buFont typeface="Arial"/>
              <a:buChar char="➡"/>
            </a:pPr>
            <a:r>
              <a:rPr b="1" i="0" lang="nl-NL" sz="1900" u="none" cap="none" strike="noStrike">
                <a:solidFill>
                  <a:srgbClr val="14B2A8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Lien social</a:t>
            </a:r>
            <a:endParaRPr b="1" i="0" sz="1900" u="none" cap="none" strike="noStrike">
              <a:solidFill>
                <a:srgbClr val="14B2A8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B2A8"/>
              </a:buClr>
              <a:buSzPts val="1900"/>
              <a:buFont typeface="Arial"/>
              <a:buChar char="➡"/>
            </a:pPr>
            <a:r>
              <a:rPr b="1" i="0" lang="nl-NL" sz="1900" u="none" cap="none" strike="noStrike">
                <a:solidFill>
                  <a:srgbClr val="14B2A8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Bien-être des riverains et des familles</a:t>
            </a:r>
            <a:endParaRPr b="1" i="0" sz="1900" u="none" cap="none" strike="noStrike">
              <a:solidFill>
                <a:srgbClr val="14B2A8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B2A8"/>
              </a:buClr>
              <a:buSzPts val="1900"/>
              <a:buFont typeface="Arial"/>
              <a:buChar char="➡"/>
            </a:pPr>
            <a:r>
              <a:rPr b="1" i="0" lang="nl-NL" sz="1900" u="none" cap="none" strike="noStrike">
                <a:solidFill>
                  <a:srgbClr val="14B2A8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Biodiversité</a:t>
            </a:r>
            <a:endParaRPr b="1" i="0" sz="1900" u="none" cap="none" strike="noStrike">
              <a:solidFill>
                <a:srgbClr val="14B2A8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B2A8"/>
              </a:buClr>
              <a:buSzPts val="1900"/>
              <a:buFont typeface="Arial"/>
              <a:buChar char="➡"/>
            </a:pPr>
            <a:r>
              <a:rPr b="1" i="0" lang="nl-NL" sz="1900" u="none" cap="none" strike="noStrike">
                <a:solidFill>
                  <a:srgbClr val="14B2A8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Qualité de l’air</a:t>
            </a:r>
            <a:endParaRPr b="1" i="0" sz="1900" u="none" cap="none" strike="noStrike">
              <a:solidFill>
                <a:srgbClr val="14B2A8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B2A8"/>
              </a:buClr>
              <a:buSzPts val="1900"/>
              <a:buFont typeface="Arial"/>
              <a:buChar char="➡"/>
            </a:pPr>
            <a:r>
              <a:rPr b="1" i="0" lang="nl-NL" sz="1900" u="none" cap="none" strike="noStrike">
                <a:solidFill>
                  <a:srgbClr val="14B2A8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Education</a:t>
            </a:r>
            <a:endParaRPr b="1" i="0" sz="1900" u="none" cap="none" strike="noStrike">
              <a:solidFill>
                <a:srgbClr val="14B2A8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B2A8"/>
              </a:buClr>
              <a:buSzPts val="1900"/>
              <a:buFont typeface="Arial"/>
              <a:buChar char="➡"/>
            </a:pPr>
            <a:r>
              <a:rPr b="1" i="0" lang="nl-NL" sz="1900" u="none" cap="none" strike="noStrike">
                <a:solidFill>
                  <a:srgbClr val="14B2A8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…</a:t>
            </a:r>
            <a:endParaRPr b="1" i="0" sz="1900" u="none" cap="none" strike="noStrike">
              <a:solidFill>
                <a:srgbClr val="14B2A8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2"/>
          <p:cNvSpPr txBox="1"/>
          <p:nvPr>
            <p:ph type="title"/>
          </p:nvPr>
        </p:nvSpPr>
        <p:spPr>
          <a:xfrm>
            <a:off x="118200" y="174625"/>
            <a:ext cx="5761200" cy="138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B2A8"/>
              </a:buClr>
              <a:buSzPts val="4400"/>
              <a:buFont typeface="Impact"/>
              <a:buNone/>
            </a:pPr>
            <a:r>
              <a:rPr lang="nl-NL">
                <a:solidFill>
                  <a:schemeClr val="lt1"/>
                </a:solidFill>
              </a:rPr>
              <a:t>⇒ PLANTER DES ARBRES !</a:t>
            </a:r>
            <a:endParaRPr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236585">
            <a:off x="7110728" y="359250"/>
            <a:ext cx="4642472" cy="4039495"/>
          </a:xfrm>
          <a:prstGeom prst="rect">
            <a:avLst/>
          </a:prstGeom>
          <a:noFill/>
          <a:ln cap="flat" cmpd="sng" w="9525">
            <a:solidFill>
              <a:srgbClr val="88888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7" name="Google Shape;107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30749">
            <a:off x="685441" y="157206"/>
            <a:ext cx="5637224" cy="5461750"/>
          </a:xfrm>
          <a:prstGeom prst="rect">
            <a:avLst/>
          </a:prstGeom>
          <a:noFill/>
          <a:ln cap="flat" cmpd="sng" w="9525">
            <a:solidFill>
              <a:srgbClr val="88888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8" name="Google Shape;108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273323">
            <a:off x="2747515" y="2651091"/>
            <a:ext cx="5974445" cy="3948566"/>
          </a:xfrm>
          <a:prstGeom prst="rect">
            <a:avLst/>
          </a:prstGeom>
          <a:noFill/>
          <a:ln cap="flat" cmpd="sng" w="9525">
            <a:solidFill>
              <a:srgbClr val="88888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9" name="Google Shape;109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370352">
            <a:off x="7048553" y="4166821"/>
            <a:ext cx="2525985" cy="2361305"/>
          </a:xfrm>
          <a:prstGeom prst="rect">
            <a:avLst/>
          </a:prstGeom>
          <a:noFill/>
          <a:ln cap="flat" cmpd="sng" w="9525">
            <a:solidFill>
              <a:srgbClr val="888888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0" name="Google Shape;110;p3"/>
          <p:cNvSpPr txBox="1"/>
          <p:nvPr>
            <p:ph type="title"/>
          </p:nvPr>
        </p:nvSpPr>
        <p:spPr>
          <a:xfrm>
            <a:off x="152400" y="152401"/>
            <a:ext cx="9906000" cy="138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B2A8"/>
              </a:buClr>
              <a:buSzPts val="4400"/>
              <a:buFont typeface="Impact"/>
              <a:buNone/>
            </a:pPr>
            <a:r>
              <a:rPr lang="nl-NL">
                <a:solidFill>
                  <a:srgbClr val="14B2A8"/>
                </a:solidFill>
                <a:highlight>
                  <a:schemeClr val="lt1"/>
                </a:highlight>
              </a:rPr>
              <a:t>CONTEXTE</a:t>
            </a:r>
            <a:endParaRPr>
              <a:solidFill>
                <a:srgbClr val="F49D2E"/>
              </a:solidFill>
              <a:highlight>
                <a:schemeClr val="lt1"/>
              </a:highlight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descr="Afbeelding met schermopname, Rechthoek, groen&#10;&#10;Automatisch gegenereerde beschrijving" id="111" name="Google Shape;111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 rot="10800000">
            <a:off x="-2525" y="5067077"/>
            <a:ext cx="4473751" cy="1778574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>
            <p:ph type="title"/>
          </p:nvPr>
        </p:nvSpPr>
        <p:spPr>
          <a:xfrm>
            <a:off x="340000" y="5404900"/>
            <a:ext cx="5761200" cy="138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B2A8"/>
              </a:buClr>
              <a:buSzPts val="4400"/>
              <a:buFont typeface="Impact"/>
              <a:buNone/>
            </a:pPr>
            <a:r>
              <a:rPr lang="nl-NL">
                <a:solidFill>
                  <a:schemeClr val="lt1"/>
                </a:solidFill>
              </a:rPr>
              <a:t>MAIS…</a:t>
            </a:r>
            <a:endParaRPr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descr="Une image contenant noir&#10;&#10;Description générée automatiquement" id="113" name="Google Shape;113;p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7037009">
            <a:off x="3765248" y="4841688"/>
            <a:ext cx="2166225" cy="170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"/>
          <p:cNvSpPr txBox="1"/>
          <p:nvPr>
            <p:ph type="title"/>
          </p:nvPr>
        </p:nvSpPr>
        <p:spPr>
          <a:xfrm>
            <a:off x="1143000" y="533401"/>
            <a:ext cx="9906000" cy="138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B2A8"/>
              </a:buClr>
              <a:buSzPts val="4400"/>
              <a:buFont typeface="Impact"/>
              <a:buNone/>
            </a:pPr>
            <a:r>
              <a:rPr lang="nl-NL">
                <a:solidFill>
                  <a:srgbClr val="14B2A8"/>
                </a:solidFill>
              </a:rPr>
              <a:t>INITIÉ AUX PAYS-BAS EN 2020 </a:t>
            </a:r>
            <a:endParaRPr>
              <a:solidFill>
                <a:srgbClr val="14B2A8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B2A8"/>
              </a:buClr>
              <a:buSzPts val="4400"/>
              <a:buFont typeface="Impact"/>
              <a:buNone/>
            </a:pPr>
            <a:r>
              <a:rPr lang="nl-NL">
                <a:solidFill>
                  <a:srgbClr val="F49D2E"/>
                </a:solidFill>
              </a:rPr>
              <a:t>AVEC</a:t>
            </a:r>
            <a:r>
              <a:rPr lang="nl-NL">
                <a:solidFill>
                  <a:srgbClr val="F49D2E"/>
                </a:solidFill>
                <a:latin typeface="Impact"/>
                <a:ea typeface="Impact"/>
                <a:cs typeface="Impact"/>
                <a:sym typeface="Impact"/>
              </a:rPr>
              <a:t> 3 FONDATIONS</a:t>
            </a:r>
            <a:endParaRPr>
              <a:solidFill>
                <a:srgbClr val="F49D2E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119" name="Google Shape;11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6120" y="1994353"/>
            <a:ext cx="2314575" cy="120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8585" y="3183453"/>
            <a:ext cx="2447925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fbeelding met tekst&#10;&#10;Automatisch gegenereerde beschrijving" id="121" name="Google Shape;121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0895" y="4494695"/>
            <a:ext cx="2209800" cy="1076325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4"/>
          <p:cNvSpPr txBox="1"/>
          <p:nvPr/>
        </p:nvSpPr>
        <p:spPr>
          <a:xfrm>
            <a:off x="3537925" y="2368875"/>
            <a:ext cx="24480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nl-NL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Organisation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nl-NL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nl-NL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Communication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4"/>
          <p:cNvSpPr txBox="1"/>
          <p:nvPr/>
        </p:nvSpPr>
        <p:spPr>
          <a:xfrm>
            <a:off x="3537924" y="3570275"/>
            <a:ext cx="4295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nl-NL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Les inventeurs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nl-NL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 plus grand centre d’accueil d’arbres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nl-NL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Les connaissances écologiques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4"/>
          <p:cNvSpPr txBox="1"/>
          <p:nvPr/>
        </p:nvSpPr>
        <p:spPr>
          <a:xfrm>
            <a:off x="3537929" y="4647700"/>
            <a:ext cx="37404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nl-NL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 agriculteurs progressifs 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nl-NL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Une organisation pour une agriculture plus inclusive de la nature</a:t>
            </a:r>
            <a:endParaRPr b="0" i="0" sz="1800" u="none" cap="none" strike="noStrike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fbeelding met gras, boom, buiten, persoon&#10;&#10;Automatisch gegenereerde beschrijving" id="129" name="Google Shape;129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3227" y="3098967"/>
            <a:ext cx="12258447" cy="3921252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5"/>
          <p:cNvSpPr txBox="1"/>
          <p:nvPr/>
        </p:nvSpPr>
        <p:spPr>
          <a:xfrm>
            <a:off x="4452325" y="466500"/>
            <a:ext cx="78912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B2A8"/>
              </a:buClr>
              <a:buSzPts val="2500"/>
              <a:buFont typeface="Arial"/>
              <a:buChar char="●"/>
            </a:pPr>
            <a:r>
              <a:rPr b="1" i="0" lang="nl-NL" sz="2500" u="none" cap="none" strike="noStrike">
                <a:solidFill>
                  <a:srgbClr val="14B2A8"/>
                </a:solidFill>
                <a:latin typeface="Arial"/>
                <a:ea typeface="Arial"/>
                <a:cs typeface="Arial"/>
                <a:sym typeface="Arial"/>
              </a:rPr>
              <a:t>Plus de 2M d’arbres transplantés depuis 2020</a:t>
            </a:r>
            <a:endParaRPr b="1" i="0" sz="2500" u="none" cap="none" strike="noStrike">
              <a:solidFill>
                <a:srgbClr val="14B2A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B2A8"/>
              </a:buClr>
              <a:buSzPts val="2500"/>
              <a:buFont typeface="Arial"/>
              <a:buChar char="●"/>
            </a:pPr>
            <a:r>
              <a:rPr b="1" i="0" lang="nl-NL" sz="2500" u="none" cap="none" strike="noStrike">
                <a:solidFill>
                  <a:srgbClr val="14B2A8"/>
                </a:solidFill>
                <a:latin typeface="Arial"/>
                <a:ea typeface="Arial"/>
                <a:cs typeface="Arial"/>
                <a:sym typeface="Arial"/>
              </a:rPr>
              <a:t>Une survie des plants de 70-80 %</a:t>
            </a:r>
            <a:endParaRPr b="1" i="0" sz="2500" u="none" cap="none" strike="noStrike">
              <a:solidFill>
                <a:srgbClr val="14B2A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B2A8"/>
              </a:buClr>
              <a:buSzPts val="2500"/>
              <a:buFont typeface="Arial"/>
              <a:buChar char="●"/>
            </a:pPr>
            <a:r>
              <a:rPr b="1" i="0" lang="nl-NL" sz="2500" u="none" cap="none" strike="noStrike">
                <a:solidFill>
                  <a:srgbClr val="14B2A8"/>
                </a:solidFill>
                <a:latin typeface="Arial"/>
                <a:ea typeface="Arial"/>
                <a:cs typeface="Arial"/>
                <a:sym typeface="Arial"/>
              </a:rPr>
              <a:t>Des activités dans 7 pays </a:t>
            </a:r>
            <a:endParaRPr b="1" i="0" sz="2500" u="none" cap="none" strike="noStrike">
              <a:solidFill>
                <a:srgbClr val="14B2A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B2A8"/>
              </a:buClr>
              <a:buSzPts val="2500"/>
              <a:buFont typeface="Arial"/>
              <a:buChar char="●"/>
            </a:pPr>
            <a:r>
              <a:rPr b="1" i="0" lang="nl-NL" sz="2500" u="none" cap="none" strike="noStrike">
                <a:solidFill>
                  <a:srgbClr val="14B2A8"/>
                </a:solidFill>
                <a:latin typeface="Arial"/>
                <a:ea typeface="Arial"/>
                <a:cs typeface="Arial"/>
                <a:sym typeface="Arial"/>
              </a:rPr>
              <a:t>Plus de 2 500 événements organisés</a:t>
            </a:r>
            <a:endParaRPr b="1" i="0" sz="2500" u="none" cap="none" strike="noStrike">
              <a:solidFill>
                <a:srgbClr val="14B2A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B2A8"/>
              </a:buClr>
              <a:buSzPts val="2500"/>
              <a:buFont typeface="Arial"/>
              <a:buChar char="●"/>
            </a:pPr>
            <a:r>
              <a:rPr b="1" i="0" lang="nl-NL" sz="2500" u="none" cap="none" strike="noStrike">
                <a:solidFill>
                  <a:srgbClr val="14B2A8"/>
                </a:solidFill>
                <a:latin typeface="Arial"/>
                <a:ea typeface="Arial"/>
                <a:cs typeface="Arial"/>
                <a:sym typeface="Arial"/>
              </a:rPr>
              <a:t>Avec plus de 24 000 bénévoles inscrit.e.s sur notre plateforme</a:t>
            </a:r>
            <a:endParaRPr b="1" i="0" sz="2000" u="none" cap="none" strike="noStrike">
              <a:solidFill>
                <a:srgbClr val="14B2A8"/>
              </a:solidFill>
              <a:highlight>
                <a:srgbClr val="F49D2E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" name="Google Shape;131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2875" y="291550"/>
            <a:ext cx="4145623" cy="2384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"/>
          <p:cNvSpPr txBox="1"/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B2A8"/>
              </a:buClr>
              <a:buSzPts val="4400"/>
              <a:buFont typeface="Impact"/>
              <a:buNone/>
            </a:pPr>
            <a:r>
              <a:rPr lang="nl-NL">
                <a:solidFill>
                  <a:srgbClr val="14B2A8"/>
                </a:solidFill>
              </a:rPr>
              <a:t>EVEN VOORSTELLEN</a:t>
            </a:r>
            <a:endParaRPr/>
          </a:p>
        </p:txBody>
      </p:sp>
      <p:pic>
        <p:nvPicPr>
          <p:cNvPr descr="Afbeelding met gras, boom, buiten, persoon&#10;&#10;Automatisch gegenereerde beschrijving" id="138" name="Google Shape;13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9277" y="-8908"/>
            <a:ext cx="12258448" cy="39212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fbeelding met schermopname, Rechthoek, groen&#10;&#10;Automatisch gegenereerde beschrijving" id="139" name="Google Shape;139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83104" y="3046540"/>
            <a:ext cx="9556067" cy="3799118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6"/>
          <p:cNvSpPr txBox="1"/>
          <p:nvPr/>
        </p:nvSpPr>
        <p:spPr>
          <a:xfrm>
            <a:off x="3094265" y="3215195"/>
            <a:ext cx="9906000" cy="5354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Impact"/>
              <a:buNone/>
            </a:pPr>
            <a:r>
              <a:rPr b="0" i="0" lang="nl-NL" sz="3200" u="none" cap="none" strike="noStrik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La campagne a trois objectifs principaux</a:t>
            </a:r>
            <a:endParaRPr b="0" i="0" sz="4400" u="none" cap="none" strike="noStrike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descr="Afbeelding met clipart, Graphics, ontwerp, illustratie&#10;&#10;Automatisch gegenereerde beschrijving" id="141" name="Google Shape;141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75389" y="3824891"/>
            <a:ext cx="1548654" cy="15486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fbeelding met cirkel, Graphics, symbool, clipart&#10;&#10;Automatisch gegenereerde beschrijving" id="142" name="Google Shape;142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351554" y="3753905"/>
            <a:ext cx="1548654" cy="15486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fbeelding met clipart, Graphics, cirkel, tekening&#10;&#10;Automatisch gegenereerde beschrijving" id="143" name="Google Shape;143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399225" y="3824891"/>
            <a:ext cx="1548654" cy="1548654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6"/>
          <p:cNvSpPr txBox="1"/>
          <p:nvPr/>
        </p:nvSpPr>
        <p:spPr>
          <a:xfrm>
            <a:off x="2625399" y="5447775"/>
            <a:ext cx="3096300" cy="10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Arial"/>
              <a:buNone/>
            </a:pPr>
            <a:r>
              <a:rPr b="1" i="0" lang="nl-NL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Arrêter le changement climatique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6"/>
          <p:cNvSpPr txBox="1"/>
          <p:nvPr/>
        </p:nvSpPr>
        <p:spPr>
          <a:xfrm>
            <a:off x="6120880" y="5464237"/>
            <a:ext cx="2076474" cy="10842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Arial"/>
              <a:buNone/>
            </a:pPr>
            <a:r>
              <a:rPr b="1" i="0" lang="nl-NL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Augmenter </a:t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Arial"/>
              <a:buNone/>
            </a:pPr>
            <a:r>
              <a:rPr b="1" i="0" lang="nl-NL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la biodiversité</a:t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6"/>
          <p:cNvSpPr txBox="1"/>
          <p:nvPr/>
        </p:nvSpPr>
        <p:spPr>
          <a:xfrm>
            <a:off x="8442624" y="5464237"/>
            <a:ext cx="3366514" cy="10842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nl-NL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Offrir des perspectives</a:t>
            </a:r>
            <a:endParaRPr b="1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nl-NL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d’action aux personnes</a:t>
            </a:r>
            <a:endParaRPr b="1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nl-NL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préoccupées par le climat</a:t>
            </a:r>
            <a:endParaRPr b="1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"/>
          <p:cNvSpPr txBox="1"/>
          <p:nvPr/>
        </p:nvSpPr>
        <p:spPr>
          <a:xfrm>
            <a:off x="2268312" y="5215200"/>
            <a:ext cx="69336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nl-NL" sz="1800" u="none" cap="none" strike="noStrike">
                <a:solidFill>
                  <a:srgbClr val="14B2A8"/>
                </a:solidFill>
                <a:latin typeface="Arial"/>
                <a:ea typeface="Arial"/>
                <a:cs typeface="Arial"/>
                <a:sym typeface="Arial"/>
              </a:rPr>
              <a:t>Lien social</a:t>
            </a:r>
            <a:endParaRPr b="1" i="0" sz="1800" u="none" cap="none" strike="noStrike">
              <a:solidFill>
                <a:srgbClr val="14B2A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nl-NL" sz="1800" u="none" cap="none" strike="noStrike">
                <a:solidFill>
                  <a:srgbClr val="14B2A8"/>
                </a:solidFill>
                <a:latin typeface="Arial"/>
                <a:ea typeface="Arial"/>
                <a:cs typeface="Arial"/>
                <a:sym typeface="Arial"/>
              </a:rPr>
              <a:t>Nous transformons l'inquiétude pour le futur de la planète en un mouvement positif décentralisé et mené par la communauté : les habitants s'approprient les espaces verts de la ville</a:t>
            </a:r>
            <a:endParaRPr b="0" i="0" sz="1400" u="none" cap="none" strike="noStrike">
              <a:solidFill>
                <a:srgbClr val="14B2A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7"/>
          <p:cNvSpPr txBox="1"/>
          <p:nvPr/>
        </p:nvSpPr>
        <p:spPr>
          <a:xfrm>
            <a:off x="2265028" y="3912137"/>
            <a:ext cx="50874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nl-NL" sz="1800" u="none" cap="none" strike="noStrike">
                <a:solidFill>
                  <a:srgbClr val="14B2A8"/>
                </a:solidFill>
                <a:latin typeface="Arial"/>
                <a:ea typeface="Arial"/>
                <a:cs typeface="Arial"/>
                <a:sym typeface="Arial"/>
              </a:rPr>
              <a:t>Circularité</a:t>
            </a:r>
            <a:endParaRPr b="1" i="0" sz="1800" u="none" cap="none" strike="noStrike">
              <a:solidFill>
                <a:srgbClr val="14B2A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nl-NL" sz="1800" u="none" cap="none" strike="noStrike">
                <a:solidFill>
                  <a:srgbClr val="14B2A8"/>
                </a:solidFill>
                <a:latin typeface="Arial"/>
                <a:ea typeface="Arial"/>
                <a:cs typeface="Arial"/>
                <a:sym typeface="Arial"/>
              </a:rPr>
              <a:t>Nous nous orientons vers un système circulaire durable dans notre gestion, en complétant la production d'arbres des pépinières. </a:t>
            </a:r>
            <a:endParaRPr b="0" i="0" sz="1400" u="none" cap="none" strike="noStrike">
              <a:solidFill>
                <a:srgbClr val="14B2A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fbeelding met schermopname, groen, Rechthoek&#10;&#10;Automatisch gegenereerde beschrijving" id="154" name="Google Shape;154;p7"/>
          <p:cNvPicPr preferRelativeResize="0"/>
          <p:nvPr/>
        </p:nvPicPr>
        <p:blipFill rotWithShape="1">
          <a:blip r:embed="rId3">
            <a:alphaModFix/>
          </a:blip>
          <a:srcRect b="0" l="6318" r="0" t="42676"/>
          <a:stretch/>
        </p:blipFill>
        <p:spPr>
          <a:xfrm>
            <a:off x="0" y="-1"/>
            <a:ext cx="7476565" cy="1754119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7"/>
          <p:cNvSpPr txBox="1"/>
          <p:nvPr>
            <p:ph type="title"/>
          </p:nvPr>
        </p:nvSpPr>
        <p:spPr>
          <a:xfrm>
            <a:off x="152400" y="98613"/>
            <a:ext cx="9906000" cy="138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Impact"/>
              <a:buNone/>
            </a:pPr>
            <a:r>
              <a:rPr lang="nl-NL" sz="4200">
                <a:solidFill>
                  <a:schemeClr val="lt1"/>
                </a:solidFill>
              </a:rPr>
              <a:t>CO-BÉNÉFICES</a:t>
            </a:r>
            <a:endParaRPr sz="4200">
              <a:solidFill>
                <a:schemeClr val="lt1"/>
              </a:solidFill>
            </a:endParaRPr>
          </a:p>
        </p:txBody>
      </p:sp>
      <p:pic>
        <p:nvPicPr>
          <p:cNvPr descr="Afbeelding met tekst, Graphics, Lettertype, grafische vormgeving&#10;&#10;Automatisch gegenereerde beschrijving" id="156" name="Google Shape;156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670766" y="6161707"/>
            <a:ext cx="2246811" cy="3646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ermometer met effen opvulling" id="157" name="Google Shape;157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3094" y="1930167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pen hand met planten met effen opvulling" id="158" name="Google Shape;158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85038" y="5358296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uurzaamheid met effen opvulling" id="159" name="Google Shape;159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88097" y="4190186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7"/>
          <p:cNvSpPr txBox="1"/>
          <p:nvPr/>
        </p:nvSpPr>
        <p:spPr>
          <a:xfrm>
            <a:off x="2265028" y="2886255"/>
            <a:ext cx="5087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nl-NL" sz="1800" u="none" cap="none" strike="noStrike">
                <a:solidFill>
                  <a:srgbClr val="14B2A8"/>
                </a:solidFill>
                <a:latin typeface="Arial"/>
                <a:ea typeface="Arial"/>
                <a:cs typeface="Arial"/>
                <a:sym typeface="Arial"/>
              </a:rPr>
              <a:t>Amélioration de la biodiversité</a:t>
            </a:r>
            <a:endParaRPr b="1" i="0" sz="1800" u="none" cap="none" strike="noStrike">
              <a:solidFill>
                <a:srgbClr val="14B2A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nl-NL" sz="1800" u="none" cap="none" strike="noStrike">
                <a:solidFill>
                  <a:srgbClr val="14B2A8"/>
                </a:solidFill>
                <a:latin typeface="Arial"/>
                <a:ea typeface="Arial"/>
                <a:cs typeface="Arial"/>
                <a:sym typeface="Arial"/>
              </a:rPr>
              <a:t>Sur le lieu de récolte et sur le lieu de plantation </a:t>
            </a:r>
            <a:endParaRPr b="0" i="0" sz="1800" u="none" cap="none" strike="noStrike">
              <a:solidFill>
                <a:srgbClr val="14B2A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nl-NL" sz="1800" u="none" cap="none" strike="noStrike">
                <a:solidFill>
                  <a:srgbClr val="14B2A8"/>
                </a:solidFill>
                <a:latin typeface="Arial"/>
                <a:ea typeface="Arial"/>
                <a:cs typeface="Arial"/>
                <a:sym typeface="Arial"/>
              </a:rPr>
              <a:t>Favorisation des essences régionales </a:t>
            </a:r>
            <a:endParaRPr b="0" i="0" sz="1800" u="none" cap="none" strike="noStrike">
              <a:solidFill>
                <a:srgbClr val="14B2A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oofboom met effen opvulling" id="161" name="Google Shape;161;p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46981" y="3022077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7"/>
          <p:cNvSpPr txBox="1"/>
          <p:nvPr/>
        </p:nvSpPr>
        <p:spPr>
          <a:xfrm>
            <a:off x="2265025" y="2081875"/>
            <a:ext cx="8263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nl-NL" sz="1800" u="none" cap="none" strike="noStrike">
                <a:solidFill>
                  <a:srgbClr val="14B2A8"/>
                </a:solidFill>
                <a:latin typeface="Arial"/>
                <a:ea typeface="Arial"/>
                <a:cs typeface="Arial"/>
                <a:sym typeface="Arial"/>
              </a:rPr>
              <a:t>Atténuation du changement climatique</a:t>
            </a:r>
            <a:endParaRPr b="1" i="0" sz="1800" u="none" cap="none" strike="noStrike">
              <a:solidFill>
                <a:srgbClr val="14B2A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nl-NL" sz="1800" u="none" cap="none" strike="noStrike">
                <a:solidFill>
                  <a:srgbClr val="14B2A8"/>
                </a:solidFill>
                <a:latin typeface="Arial"/>
                <a:ea typeface="Arial"/>
                <a:cs typeface="Arial"/>
                <a:sym typeface="Arial"/>
              </a:rPr>
              <a:t>Ces jeunes arbres capturent déjà du CO2 depuis 2 à 5 ans !</a:t>
            </a:r>
            <a:endParaRPr b="0" i="0" sz="1400" u="none" cap="none" strike="noStrike">
              <a:solidFill>
                <a:srgbClr val="14B2A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8"/>
          <p:cNvSpPr txBox="1"/>
          <p:nvPr/>
        </p:nvSpPr>
        <p:spPr>
          <a:xfrm>
            <a:off x="5738325" y="4218775"/>
            <a:ext cx="999000" cy="1169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F49D2E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F49D2E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F49D2E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F49D2E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8" name="Google Shape;16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645275" y="-1969175"/>
            <a:ext cx="13766198" cy="9729551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8"/>
          <p:cNvSpPr txBox="1"/>
          <p:nvPr>
            <p:ph type="title"/>
          </p:nvPr>
        </p:nvSpPr>
        <p:spPr>
          <a:xfrm>
            <a:off x="304800" y="304801"/>
            <a:ext cx="9906000" cy="138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B2A8"/>
              </a:buClr>
              <a:buSzPct val="100000"/>
              <a:buFont typeface="Impact"/>
              <a:buNone/>
            </a:pPr>
            <a:r>
              <a:rPr lang="nl-NL">
                <a:solidFill>
                  <a:srgbClr val="14B2A8"/>
                </a:solidFill>
              </a:rPr>
              <a:t>LA MÉTHODE</a:t>
            </a:r>
            <a:endParaRPr>
              <a:solidFill>
                <a:srgbClr val="14B2A8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B2A8"/>
              </a:buClr>
              <a:buSzPct val="100000"/>
              <a:buFont typeface="Impact"/>
              <a:buNone/>
            </a:pPr>
            <a:r>
              <a:rPr lang="nl-NL">
                <a:solidFill>
                  <a:srgbClr val="F49D2E"/>
                </a:solidFill>
              </a:rPr>
              <a:t>VITE PLUS D’ARBRES</a:t>
            </a:r>
            <a:br>
              <a:rPr lang="nl-NL">
                <a:solidFill>
                  <a:srgbClr val="F49D2E"/>
                </a:solidFill>
                <a:latin typeface="Impact"/>
                <a:ea typeface="Impact"/>
                <a:cs typeface="Impact"/>
                <a:sym typeface="Impact"/>
              </a:rPr>
            </a:br>
            <a:endParaRPr>
              <a:solidFill>
                <a:srgbClr val="F49D2E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70" name="Google Shape;170;p8"/>
          <p:cNvSpPr/>
          <p:nvPr/>
        </p:nvSpPr>
        <p:spPr>
          <a:xfrm>
            <a:off x="6027250" y="4886000"/>
            <a:ext cx="793200" cy="987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9"/>
          <p:cNvSpPr txBox="1"/>
          <p:nvPr>
            <p:ph type="title"/>
          </p:nvPr>
        </p:nvSpPr>
        <p:spPr>
          <a:xfrm>
            <a:off x="6220133" y="444501"/>
            <a:ext cx="4265100" cy="138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B2A8"/>
              </a:buClr>
              <a:buSzPts val="4400"/>
              <a:buFont typeface="Impact"/>
              <a:buNone/>
            </a:pPr>
            <a:r>
              <a:rPr lang="nl-NL">
                <a:solidFill>
                  <a:srgbClr val="14B2A8"/>
                </a:solidFill>
              </a:rPr>
              <a:t>La plantation de nos arbres  </a:t>
            </a:r>
            <a:endParaRPr>
              <a:solidFill>
                <a:srgbClr val="14B2A8"/>
              </a:solidFill>
            </a:endParaRPr>
          </a:p>
        </p:txBody>
      </p:sp>
      <p:sp>
        <p:nvSpPr>
          <p:cNvPr id="176" name="Google Shape;176;p9"/>
          <p:cNvSpPr txBox="1"/>
          <p:nvPr>
            <p:ph idx="1" type="body"/>
          </p:nvPr>
        </p:nvSpPr>
        <p:spPr>
          <a:xfrm>
            <a:off x="5942825" y="2028975"/>
            <a:ext cx="5947200" cy="41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•"/>
            </a:pPr>
            <a:r>
              <a:rPr lang="nl-NL" sz="2000"/>
              <a:t>Par des exploitations agricoles, forêts nourricières, particuliers, des projets municipaux</a:t>
            </a:r>
            <a:endParaRPr sz="2000"/>
          </a:p>
          <a:p>
            <a:pPr indent="-3810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•"/>
            </a:pPr>
            <a:r>
              <a:rPr lang="nl-NL" sz="2000"/>
              <a:t>Pas de contrats exigeants</a:t>
            </a:r>
            <a:endParaRPr sz="2000"/>
          </a:p>
          <a:p>
            <a:pPr indent="-3810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•"/>
            </a:pPr>
            <a:r>
              <a:rPr lang="nl-NL" sz="2000"/>
              <a:t>Nous donnons des conseils sur le site web</a:t>
            </a:r>
            <a:endParaRPr sz="2000"/>
          </a:p>
          <a:p>
            <a:pPr indent="-3810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•"/>
            </a:pPr>
            <a:r>
              <a:rPr lang="nl-NL" sz="2000"/>
              <a:t>Nous donnons toujours un mélange d’essences (pas de monoculture !)</a:t>
            </a:r>
            <a:endParaRPr sz="2000"/>
          </a:p>
          <a:p>
            <a:pPr indent="-3810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•"/>
            </a:pPr>
            <a:r>
              <a:rPr lang="nl-NL" sz="2000"/>
              <a:t>Les lieux de plantation peuvent créer leurs propres événements d'aide. </a:t>
            </a:r>
            <a:endParaRPr sz="2000"/>
          </a:p>
          <a:p>
            <a:pPr indent="-3810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•"/>
            </a:pPr>
            <a:r>
              <a:rPr lang="nl-NL" sz="2000"/>
              <a:t>Nous plantons avec des entreprises, des écoles, etc. </a:t>
            </a:r>
            <a:endParaRPr sz="2000"/>
          </a:p>
        </p:txBody>
      </p:sp>
      <p:pic>
        <p:nvPicPr>
          <p:cNvPr descr="Afbeelding met kleding, persoon, buitenshuis, glimlach&#10;&#10;Automatisch gegenereerde beschrijving" id="177" name="Google Shape;177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44500"/>
            <a:ext cx="5740400" cy="641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AngleLinesVTI">
  <a:themeElements>
    <a:clrScheme name="Custom 34">
      <a:dk1>
        <a:srgbClr val="000000"/>
      </a:dk1>
      <a:lt1>
        <a:srgbClr val="FFFFFF"/>
      </a:lt1>
      <a:dk2>
        <a:srgbClr val="001E2E"/>
      </a:dk2>
      <a:lt2>
        <a:srgbClr val="F0ECEC"/>
      </a:lt2>
      <a:accent1>
        <a:srgbClr val="155767"/>
      </a:accent1>
      <a:accent2>
        <a:srgbClr val="BA9CA0"/>
      </a:accent2>
      <a:accent3>
        <a:srgbClr val="A57931"/>
      </a:accent3>
      <a:accent4>
        <a:srgbClr val="0E577C"/>
      </a:accent4>
      <a:accent5>
        <a:srgbClr val="CC846E"/>
      </a:accent5>
      <a:accent6>
        <a:srgbClr val="93767A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2022-09-15T12:40:37Z</dcterms:crea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0x010100B749087347CF6C41B51F4452E14EE8DA</vt:lpwstr>
  </property>
  <property fmtid="{D5CDD505-2E9C-101B-9397-08002B2CF9AE}" pid="3" name="MediaServiceImageTags">
    <vt:lpwstr/>
  </property>
</Properties>
</file>